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5" r:id="rId2"/>
    <p:sldId id="257" r:id="rId3"/>
    <p:sldId id="260" r:id="rId4"/>
    <p:sldId id="264" r:id="rId5"/>
    <p:sldId id="265" r:id="rId6"/>
    <p:sldId id="288" r:id="rId7"/>
    <p:sldId id="283" r:id="rId8"/>
    <p:sldId id="289" r:id="rId9"/>
    <p:sldId id="282" r:id="rId10"/>
    <p:sldId id="279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23DFE-BD24-4308-B463-E5CC77B2A282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4AFDA-07C1-4B50-98FD-2ABF07C6E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18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071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670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0647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5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495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6706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6451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6316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40A-875C-45F9-BB78-7F72A9188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B950A-660B-4722-9FE7-C9078CEB2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7365A-3DBA-4833-83E0-4D72C73E7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D982B-1395-438B-9A3F-DFDE381B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7B2B-62BA-484D-A96C-227D0CD1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488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02DC-C238-4EF8-AA8A-612DFF71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BDA3D-9319-4D8C-AE8F-278FD8E6E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BC8FD-6229-4BC6-816A-395EA1B6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C08D-7900-4E6D-A72E-58568FEFD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B5953-75EB-45B5-BB4A-7F4D7EEF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212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BECCA6-5D7E-4BD3-B2FF-00752097B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02C90-6B30-426A-956D-8722F5609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0A98-AE3F-4826-8C14-3AEC5373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49078-5435-465C-81C3-421450B3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9468C-774C-4EF7-9A25-592ECB94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85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3FF27-EC9A-4B3B-8FC8-8C0B22BA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EA673-E77B-454E-A2E7-937820AA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531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ntro Cop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77678" y="136525"/>
            <a:ext cx="5676382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D56AE9-6D9F-474C-A5AA-1064B66023B2}"/>
              </a:ext>
            </a:extLst>
          </p:cNvPr>
          <p:cNvGrpSpPr/>
          <p:nvPr userDrawn="1"/>
        </p:nvGrpSpPr>
        <p:grpSpPr>
          <a:xfrm>
            <a:off x="5277678" y="0"/>
            <a:ext cx="5676381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FC2C23-C626-4C00-83A4-E40C9C7E8F5A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E2D5A7-6879-488F-81C7-1B8BA84D430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3"/>
            <a:ext cx="5085650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626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47B37-80B0-5A4F-BDC3-DE42D5B2D34F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6AC2DF-47CD-A743-A120-FBE75B801CF3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E0F6BC-FBF2-3048-B833-61609739028C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B0310F-833E-864C-9FB7-B2B2A6714808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243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243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06D597-BA39-4C4D-833F-CC0EE989B51C}"/>
              </a:ext>
            </a:extLst>
          </p:cNvPr>
          <p:cNvSpPr/>
          <p:nvPr userDrawn="1"/>
        </p:nvSpPr>
        <p:spPr>
          <a:xfrm>
            <a:off x="9157648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5482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5523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5523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40C2B055-E680-DE47-949A-41B3A5A9204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810580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ullets 3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3B0AD5-3645-8443-891F-C0E1D9763D7A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9B724A-B58C-CD4D-8980-C0DFE08B79B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894D68-6E31-8646-BFD7-2C0D8C4CD961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7151842" y="2919257"/>
            <a:ext cx="3292475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86979D-82A3-4A80-B7D8-1411156740B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A4C3AA-BB58-4285-A38D-608FB501AC1D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B9E9C3-2013-4B62-89A6-8A4B0F2A884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564187-7B7F-4203-BE0E-B2085E4F1869}"/>
              </a:ext>
            </a:extLst>
          </p:cNvPr>
          <p:cNvSpPr/>
          <p:nvPr userDrawn="1"/>
        </p:nvSpPr>
        <p:spPr>
          <a:xfrm rot="5400000">
            <a:off x="7151842" y="-373218"/>
            <a:ext cx="3292475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69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69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4751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gital Produc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A88889-2E09-4B26-90FB-497460180E61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0E5C8-5074-4D5F-9EBD-E5E49462D138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44162-C52D-4D13-B080-38B1B0F6CBC6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1767593"/>
            <a:ext cx="3863221" cy="2595353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Emphasized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5C3D10-5CD7-421D-B7BB-581518EF00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293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E8F62FC-AFDE-3E45-856E-4C504FC42FEC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752432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A26770-290B-4E8A-B12A-36F7DDB7F2B1}"/>
              </a:ext>
            </a:extLst>
          </p:cNvPr>
          <p:cNvGrpSpPr/>
          <p:nvPr userDrawn="1"/>
        </p:nvGrpSpPr>
        <p:grpSpPr>
          <a:xfrm>
            <a:off x="0" y="0"/>
            <a:ext cx="5277678" cy="6858000"/>
            <a:chOff x="0" y="0"/>
            <a:chExt cx="1095405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3424E-B9B3-4D58-988A-26DEDF734F4E}"/>
                </a:ext>
              </a:extLst>
            </p:cNvPr>
            <p:cNvSpPr/>
            <p:nvPr userDrawn="1"/>
          </p:nvSpPr>
          <p:spPr>
            <a:xfrm>
              <a:off x="0" y="0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32BBED-D126-4DCA-9557-B488A96E405F}"/>
                </a:ext>
              </a:extLst>
            </p:cNvPr>
            <p:cNvSpPr/>
            <p:nvPr userDrawn="1"/>
          </p:nvSpPr>
          <p:spPr>
            <a:xfrm>
              <a:off x="0" y="6721475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2894682"/>
            <a:ext cx="5085650" cy="1870007"/>
          </a:xfrm>
        </p:spPr>
        <p:txBody>
          <a:bodyPr anchor="b"/>
          <a:lstStyle>
            <a:lvl1pPr algn="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3044" y="5025053"/>
            <a:ext cx="4681330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7D147AD-3B0C-4B21-AE3D-178E0B7E3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3044" y="5431223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B09218-D127-4641-A366-94360A951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3044" y="5817586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9C42B1D-23D7-46D7-A8E3-6667AC7EFB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3044" y="6203950"/>
            <a:ext cx="4683095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510101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CEBC-86B5-4882-8D3C-36D3D933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17AE1-25EE-4EDB-A0BE-5C3A5CCCC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2B36A-5B47-4AA0-AFCE-10DE83468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9ABCE-0090-4F11-9EA7-8800D7AE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0244D-6D1F-4242-BBF9-B612DBCD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787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004C-A471-42E7-8555-5C68D772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BA63F-C7F9-492B-AAA3-18E58AC32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C3C45-08A4-4C2A-87E9-10A12D50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C606F-D4BA-46B8-854E-D8E0A3F3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204-9C01-4917-83FF-A1EA158D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008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65B5-E9A2-4BA7-B4AA-50517F00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9A43-D4CF-473F-995F-9BD5E0172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573DD-CA70-4763-A8FD-5DCDE70C7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2CC12-2913-487B-89B3-B79B9B49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32A71-B06A-440E-8953-4C35C153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9CD0A-8ECD-4E29-A3F6-628CA9AC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950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B6D8-94BB-4278-AB0F-082D15A4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7CD63-75E5-46A8-9A0F-96C3F5E63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C62BB-092D-48F6-BCF5-9B965AAD7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352A0-3A9E-4F3D-B565-8ECC37576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2285-C498-4D63-A9B1-0F9CF6AB0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087AC-A41E-4474-B58A-B081D84F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91DA1-FCA1-4D02-A745-7D1BE116D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F3860-85C1-46A5-87D1-4E84916D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602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A72C-000F-47F1-BA19-77B9B912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1C75C-B368-410C-BB60-42F57F7B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72AC4-8DBE-4208-BBB9-7A540983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87501-E1A3-4099-8292-192DA297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414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FE7AE-3480-424E-98F9-225886ED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44FCF-BE1C-424C-9B60-9653A020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81C76-D99C-41B4-993F-EFB93809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173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C33-7DF6-4851-A650-E69C1933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32654-87FF-4630-8AD3-E5C4B7B89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D4B41-4B40-4DFE-A04C-8B1825D9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8B6E4-46D7-4BF8-8C17-A4FF8BC9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D5CE6-361A-47DA-9FCD-27286014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B66F0-3A73-48FD-94C7-AEE10D20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4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B1A5-95B2-438D-B384-101B3BBB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46FA1-526F-453C-B046-0245CEB29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A3DA9-E124-4AC0-BC1B-97C0FA6EA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31A1-FEB1-4DCE-81C3-096930B2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043B6-43E1-4B00-B66C-8229310F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F0D81-B6A0-44C9-B61E-B0268C0D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246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706D19-77F0-4837-9AE1-A48B2DAE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DAEDF-86A8-4D63-81B8-820CD01D4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BE6A7-B3D4-4D09-9D91-6B38DC6B0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A1AA4-C856-4BF1-BE1A-ED0CB578EA4F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AA35D-0E93-491E-942E-3A775D216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3E912-5824-4E66-B575-2938EB52D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EA5FB-A1FC-48B9-9461-BD0131D23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03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6" r:id="rId16"/>
    <p:sldLayoutId id="2147483668" r:id="rId17"/>
    <p:sldLayoutId id="2147483669" r:id="rId1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mailto:astitipr@in.ibm.com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supsinha@in.ibm.com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11" Type="http://schemas.openxmlformats.org/officeDocument/2006/relationships/image" Target="../media/image5.jpg"/><Relationship Id="rId5" Type="http://schemas.openxmlformats.org/officeDocument/2006/relationships/image" Target="../media/image57.svg"/><Relationship Id="rId10" Type="http://schemas.openxmlformats.org/officeDocument/2006/relationships/image" Target="../media/image54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.jpg"/><Relationship Id="rId3" Type="http://schemas.openxmlformats.org/officeDocument/2006/relationships/image" Target="../media/image62.jpeg"/><Relationship Id="rId7" Type="http://schemas.openxmlformats.org/officeDocument/2006/relationships/image" Target="../media/image66.sv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svg"/><Relationship Id="rId10" Type="http://schemas.openxmlformats.org/officeDocument/2006/relationships/hyperlink" Target="https://github.com/supriyawin/Binary-Nova" TargetMode="External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jp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901" y="5081754"/>
            <a:ext cx="6319203" cy="997260"/>
          </a:xfrm>
        </p:spPr>
        <p:txBody>
          <a:bodyPr>
            <a:no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Nova 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676" y="2768385"/>
            <a:ext cx="2830441" cy="3958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Ananya Stitipragyan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3927" y="3192455"/>
            <a:ext cx="2830441" cy="2458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Scientist (Developer)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155" y="3536772"/>
            <a:ext cx="2332381" cy="1446550"/>
          </a:xfrm>
        </p:spPr>
        <p:txBody>
          <a:bodyPr/>
          <a:lstStyle/>
          <a:p>
            <a:r>
              <a:rPr lang="en-US" sz="1100" dirty="0"/>
              <a:t>Company: IBM 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Experience: 3+ years 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Phone Number:+91-9556455437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Email: </a:t>
            </a:r>
            <a:r>
              <a:rPr lang="en-IN" sz="1100" dirty="0">
                <a:hlinkClick r:id="rId3" tooltip="Send mail to astitipr@in.ibm.com"/>
              </a:rPr>
              <a:t>astitipr@in.ibm.com</a:t>
            </a:r>
            <a:endParaRPr lang="en-US" sz="11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37887" y="2744042"/>
            <a:ext cx="2830441" cy="39580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Supriya</a:t>
            </a:r>
            <a:r>
              <a:rPr lang="en-US" dirty="0"/>
              <a:t> Sinha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37887" y="3168443"/>
            <a:ext cx="2830441" cy="2458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Solution  Architect(Developer)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</a:t>
            </a:fld>
            <a:endParaRPr lang="en-US" b="1" i="1" dirty="0"/>
          </a:p>
        </p:txBody>
      </p:sp>
      <p:pic>
        <p:nvPicPr>
          <p:cNvPr id="13" name="Picture Placeholder 12" descr="A person sitting on a table&#10;&#10;Description automatically generated">
            <a:extLst>
              <a:ext uri="{FF2B5EF4-FFF2-40B4-BE49-F238E27FC236}">
                <a16:creationId xmlns:a16="http://schemas.microsoft.com/office/drawing/2014/main" id="{0CAD486E-827B-4BF6-9E8A-905C47C759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070" y="1116376"/>
            <a:ext cx="1476951" cy="1476951"/>
          </a:xfrm>
        </p:spPr>
      </p:pic>
      <p:pic>
        <p:nvPicPr>
          <p:cNvPr id="29" name="Picture Placeholder 28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18104E17-5397-4C65-ADB7-63924CE5C0D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b="54"/>
          <a:stretch>
            <a:fillRect/>
          </a:stretch>
        </p:blipFill>
        <p:spPr>
          <a:xfrm>
            <a:off x="3420048" y="1116376"/>
            <a:ext cx="1476951" cy="1476951"/>
          </a:xfrm>
        </p:spPr>
      </p:pic>
      <p:sp>
        <p:nvSpPr>
          <p:cNvPr id="32" name="Rectangle 3">
            <a:extLst>
              <a:ext uri="{FF2B5EF4-FFF2-40B4-BE49-F238E27FC236}">
                <a16:creationId xmlns:a16="http://schemas.microsoft.com/office/drawing/2014/main" id="{6AB6C41B-3027-4824-A5B7-A9BC9A631304}"/>
              </a:ext>
            </a:extLst>
          </p:cNvPr>
          <p:cNvSpPr>
            <a:spLocks noGrp="1" noChangeArrowheads="1"/>
          </p:cNvSpPr>
          <p:nvPr>
            <p:ph type="body" sz="quarter" idx="36"/>
          </p:nvPr>
        </p:nvSpPr>
        <p:spPr bwMode="auto">
          <a:xfrm>
            <a:off x="3337887" y="3464887"/>
            <a:ext cx="233238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Company: IBM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Experience: 4.8 years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Phone Number:+91-7892859033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Email: </a:t>
            </a:r>
            <a:r>
              <a:rPr lang="en-IN" sz="1100" dirty="0">
                <a:hlinkClick r:id="rId6" tooltip="Send mail to supsinha@in.ibm.com"/>
              </a:rPr>
              <a:t>supsinha@in.ibm.com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4" name="Picture Placeholder 7" descr="Arial image of laptop computer keyboard and an arm resting on the table">
            <a:extLst>
              <a:ext uri="{FF2B5EF4-FFF2-40B4-BE49-F238E27FC236}">
                <a16:creationId xmlns:a16="http://schemas.microsoft.com/office/drawing/2014/main" id="{CC2EA09F-1599-4BE0-A3F3-D10990F66B5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8169964" y="136525"/>
            <a:ext cx="3884463" cy="65849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95F22DE-BE78-4C73-8661-C318A19A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8465955" y="3133007"/>
            <a:ext cx="3292476" cy="38844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7B9B5F-A94D-437F-B56E-01020A62D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44" y="4719688"/>
            <a:ext cx="2428875" cy="1885950"/>
          </a:xfrm>
          <a:prstGeom prst="rect">
            <a:avLst/>
          </a:prstGeom>
          <a:effectLst>
            <a:reflection endPos="0" dist="50800" dir="5400000" sy="-100000" algn="bl" rotWithShape="0"/>
            <a:softEdge rad="63500"/>
          </a:effectLst>
        </p:spPr>
      </p:pic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6D1B2F0-25C4-476E-9979-BB8CD9405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19" y="1116376"/>
            <a:ext cx="1476951" cy="1476951"/>
          </a:xfrm>
          <a:prstGeom prst="rect">
            <a:avLst/>
          </a:prstGeom>
        </p:spPr>
      </p:pic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8EFB6E-973B-47A1-8CF1-9071F786BC78}"/>
              </a:ext>
            </a:extLst>
          </p:cNvPr>
          <p:cNvSpPr txBox="1">
            <a:spLocks/>
          </p:cNvSpPr>
          <p:nvPr/>
        </p:nvSpPr>
        <p:spPr>
          <a:xfrm>
            <a:off x="6168327" y="2759267"/>
            <a:ext cx="2742882" cy="346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Ravi </a:t>
            </a:r>
            <a:r>
              <a:rPr lang="en-US" dirty="0" err="1"/>
              <a:t>Nemala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573E7-CF5D-484D-8406-9FA3FC87A725}"/>
              </a:ext>
            </a:extLst>
          </p:cNvPr>
          <p:cNvSpPr txBox="1"/>
          <p:nvPr/>
        </p:nvSpPr>
        <p:spPr>
          <a:xfrm>
            <a:off x="6168328" y="3120196"/>
            <a:ext cx="162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Mentor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3C6A0-5FE7-4EDF-AB3B-395C0E2B5CD0}"/>
              </a:ext>
            </a:extLst>
          </p:cNvPr>
          <p:cNvSpPr txBox="1"/>
          <p:nvPr/>
        </p:nvSpPr>
        <p:spPr>
          <a:xfrm>
            <a:off x="6197679" y="3612813"/>
            <a:ext cx="1744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Data Scientist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Company: IBM 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Experience: 20+ years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tethescope laying on top of form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6A5F21-C887-4379-A20A-3CB406A1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584855" y="367455"/>
            <a:ext cx="6584950" cy="615346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136525"/>
            <a:ext cx="4444800" cy="6266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Wait is over?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Patient in Pain should never go through additional stress of </a:t>
            </a:r>
            <a:r>
              <a:rPr lang="en-US" b="1" i="1" dirty="0"/>
              <a:t>waiting</a:t>
            </a:r>
            <a:r>
              <a:rPr lang="en-US" i="1" dirty="0"/>
              <a:t> and </a:t>
            </a:r>
            <a:r>
              <a:rPr lang="en-US" b="1" i="1" dirty="0"/>
              <a:t>not knowing</a:t>
            </a:r>
            <a:br>
              <a:rPr lang="en-US" b="1" i="1" dirty="0"/>
            </a:b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/>
              <a:t>* Useful in every industrial sector where the supply of services is limited as per the demand of  getting the services</a:t>
            </a:r>
            <a:br>
              <a:rPr lang="en-US" i="1" dirty="0"/>
            </a:br>
            <a:br>
              <a:rPr lang="en-US" i="1" dirty="0"/>
            </a:b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682375" y="285130"/>
            <a:ext cx="5085650" cy="720000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10</a:t>
            </a:fld>
            <a:endParaRPr lang="en-US" b="1" i="1" dirty="0"/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A865A6BA-7063-40E8-BDA6-590043BFD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8223" y="1067001"/>
            <a:ext cx="664762" cy="664762"/>
          </a:xfrm>
          <a:prstGeom prst="rect">
            <a:avLst/>
          </a:prstGeom>
          <a:effectLst>
            <a:glow rad="190500">
              <a:schemeClr val="accent2">
                <a:lumMod val="75000"/>
                <a:alpha val="40000"/>
              </a:schemeClr>
            </a:glow>
          </a:effectLst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7149DD-60C4-488B-9359-3F785BDE4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27" y="2047297"/>
            <a:ext cx="571157" cy="475964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04EE9C-B464-4F0B-BDD7-BFE6A71A9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28" y="3010236"/>
            <a:ext cx="682739" cy="575534"/>
          </a:xfrm>
          <a:prstGeom prst="rect">
            <a:avLst/>
          </a:prstGeom>
          <a:effectLst>
            <a:glow rad="190500">
              <a:srgbClr val="FFFF00">
                <a:alpha val="40000"/>
              </a:srgbClr>
            </a:glow>
          </a:effectLst>
        </p:spPr>
      </p:pic>
      <p:pic>
        <p:nvPicPr>
          <p:cNvPr id="17" name="Graphic 16" descr="Heart with pulse">
            <a:extLst>
              <a:ext uri="{FF2B5EF4-FFF2-40B4-BE49-F238E27FC236}">
                <a16:creationId xmlns:a16="http://schemas.microsoft.com/office/drawing/2014/main" id="{E779B004-A951-493A-B5D1-AEC974C31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832" y="5442545"/>
            <a:ext cx="682738" cy="646331"/>
          </a:xfrm>
          <a:prstGeom prst="rect">
            <a:avLst/>
          </a:prstGeom>
          <a:effectLst>
            <a:glow rad="342900">
              <a:schemeClr val="bg1">
                <a:alpha val="40000"/>
              </a:schemeClr>
            </a:glow>
          </a:effectLst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2677BDF1-C41C-466F-B4AF-91C5E6EB9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92" y="4239674"/>
            <a:ext cx="682738" cy="682738"/>
          </a:xfrm>
          <a:prstGeom prst="rect">
            <a:avLst/>
          </a:prstGeom>
          <a:effectLst>
            <a:glow rad="317500">
              <a:srgbClr val="00B0F0">
                <a:alpha val="40000"/>
              </a:srgb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5C2A70-BB2F-4E27-8495-9536D8D30A90}"/>
              </a:ext>
            </a:extLst>
          </p:cNvPr>
          <p:cNvSpPr txBox="1"/>
          <p:nvPr/>
        </p:nvSpPr>
        <p:spPr>
          <a:xfrm>
            <a:off x="5942440" y="1182582"/>
            <a:ext cx="492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Expected waiting time recommendation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0B3A81-D1CE-4F51-88D3-83AC28000762}"/>
              </a:ext>
            </a:extLst>
          </p:cNvPr>
          <p:cNvSpPr txBox="1"/>
          <p:nvPr/>
        </p:nvSpPr>
        <p:spPr>
          <a:xfrm>
            <a:off x="6146036" y="3087365"/>
            <a:ext cx="420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collection of test reports 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BB1CF-68FF-4570-A413-FCC0B129B402}"/>
              </a:ext>
            </a:extLst>
          </p:cNvPr>
          <p:cNvSpPr txBox="1"/>
          <p:nvPr/>
        </p:nvSpPr>
        <p:spPr>
          <a:xfrm>
            <a:off x="6070109" y="2047297"/>
            <a:ext cx="420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Priority Queue and batch service window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B4CF2-E278-47AC-B94F-0C4FCE028D7F}"/>
              </a:ext>
            </a:extLst>
          </p:cNvPr>
          <p:cNvSpPr txBox="1"/>
          <p:nvPr/>
        </p:nvSpPr>
        <p:spPr>
          <a:xfrm>
            <a:off x="6159746" y="4396377"/>
            <a:ext cx="420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 of certificate of confirmation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11DB3B-C6A7-4D33-9EE8-227E2E29AAF9}"/>
              </a:ext>
            </a:extLst>
          </p:cNvPr>
          <p:cNvSpPr txBox="1"/>
          <p:nvPr/>
        </p:nvSpPr>
        <p:spPr>
          <a:xfrm>
            <a:off x="6070109" y="5592786"/>
            <a:ext cx="451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WellnessQ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Will be useful even after pandemic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EFEFD6F-042D-41AF-90DA-5C8A531C5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515" y="6077246"/>
            <a:ext cx="855646" cy="664384"/>
          </a:xfrm>
          <a:prstGeom prst="rect">
            <a:avLst/>
          </a:prstGeom>
          <a:effectLst>
            <a:reflection endPos="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6" descr="Image containing medical tweezers of various sizes, some pills, and a hand holding a pen writing on a piece of paper attached to a clipboard">
            <a:extLst>
              <a:ext uri="{FF2B5EF4-FFF2-40B4-BE49-F238E27FC236}">
                <a16:creationId xmlns:a16="http://schemas.microsoft.com/office/drawing/2014/main" id="{D29AD2ED-F2E1-42BA-A4F8-29194C9634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96BE43-2D46-4002-A946-60FC5900E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13455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Team Binary Nova</a:t>
            </a:r>
          </a:p>
        </p:txBody>
      </p:sp>
      <p:pic>
        <p:nvPicPr>
          <p:cNvPr id="12" name="Graphic 11" descr="User icon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387065" y="5059754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+91-9556455437</a:t>
            </a:r>
          </a:p>
        </p:txBody>
      </p:sp>
      <p:pic>
        <p:nvPicPr>
          <p:cNvPr id="14" name="Graphic 13" descr="Smart Phone icon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10387065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 icon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10387065" y="5836232"/>
            <a:ext cx="218900" cy="2189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10"/>
              </a:rPr>
              <a:t>Git Link</a:t>
            </a:r>
            <a:endParaRPr lang="en-US" dirty="0"/>
          </a:p>
        </p:txBody>
      </p:sp>
      <p:pic>
        <p:nvPicPr>
          <p:cNvPr id="15" name="Graphic 14" descr="Link icon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black">
          <a:xfrm>
            <a:off x="10370206" y="6203950"/>
            <a:ext cx="244786" cy="244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C15D2-04EB-42D6-9037-26AFBEA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6F29F3-0A2F-4A1C-BD77-95E9897C2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astitipr@in.ibm.com, supsinha@in.ibm.com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EB7F8A-3ED3-4065-8744-ACBB06CEA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581" y="4936107"/>
            <a:ext cx="2120158" cy="1762958"/>
          </a:xfrm>
          <a:prstGeom prst="rect">
            <a:avLst/>
          </a:prstGeom>
          <a:effectLst>
            <a:reflection endPos="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A756A3F-0F08-4577-8E72-1E643EFB0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1024284" y="1152000"/>
            <a:ext cx="8958666" cy="503925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2B1C5-78F6-4A28-8883-7C500ADCB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2791569" y="2809755"/>
            <a:ext cx="2141812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ED38B-2505-420A-A14A-D41E71EDBA3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1285639" y="3642036"/>
            <a:ext cx="5085650" cy="1870007"/>
          </a:xfrm>
        </p:spPr>
        <p:txBody>
          <a:bodyPr/>
          <a:lstStyle/>
          <a:p>
            <a:r>
              <a:rPr lang="en-US" dirty="0"/>
              <a:t>Wellness Queue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217F2-8C36-4584-BD5D-0B00606DF9A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410619" y="5755381"/>
            <a:ext cx="5085650" cy="6916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Automation virtualizes the waiting Queue </a:t>
            </a:r>
          </a:p>
          <a:p>
            <a:r>
              <a:rPr lang="en-US" dirty="0"/>
              <a:t>At medical centers, Labs and  hospital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277677" y="129425"/>
            <a:ext cx="5676382" cy="392631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0550D9-B72F-46D0-B3A1-179DADF00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7451209" y="1882210"/>
            <a:ext cx="1329317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463713" y="3755025"/>
            <a:ext cx="5085650" cy="965373"/>
          </a:xfrm>
        </p:spPr>
        <p:txBody>
          <a:bodyPr>
            <a:normAutofit/>
          </a:bodyPr>
          <a:lstStyle/>
          <a:p>
            <a:r>
              <a:rPr lang="en-US" sz="3600" dirty="0"/>
              <a:t>About Existing Procedure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0290FE29-3C8E-4AA9-BB54-0EF23342A221}"/>
              </a:ext>
            </a:extLst>
          </p:cNvPr>
          <p:cNvSpPr/>
          <p:nvPr/>
        </p:nvSpPr>
        <p:spPr>
          <a:xfrm>
            <a:off x="874643" y="636104"/>
            <a:ext cx="3955774" cy="1659835"/>
          </a:xfrm>
          <a:prstGeom prst="flowChartOffpage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existing PCR test : </a:t>
            </a:r>
          </a:p>
          <a:p>
            <a:pPr algn="ctr"/>
            <a:r>
              <a:rPr lang="en-US" sz="2800" dirty="0"/>
              <a:t>self reporting form</a:t>
            </a:r>
          </a:p>
        </p:txBody>
      </p:sp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780EDC63-5EC3-4D04-AF02-230F7118FA7B}"/>
              </a:ext>
            </a:extLst>
          </p:cNvPr>
          <p:cNvSpPr/>
          <p:nvPr/>
        </p:nvSpPr>
        <p:spPr>
          <a:xfrm>
            <a:off x="874643" y="2395905"/>
            <a:ext cx="3955773" cy="1659835"/>
          </a:xfrm>
          <a:prstGeom prst="flowChartOffpage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OTP , id, Sample ID as a text message</a:t>
            </a:r>
          </a:p>
        </p:txBody>
      </p:sp>
      <p:sp>
        <p:nvSpPr>
          <p:cNvPr id="14" name="Flowchart: Off-page Connector 13">
            <a:extLst>
              <a:ext uri="{FF2B5EF4-FFF2-40B4-BE49-F238E27FC236}">
                <a16:creationId xmlns:a16="http://schemas.microsoft.com/office/drawing/2014/main" id="{66B0BEE9-3213-4409-8A0B-62FA779A3F38}"/>
              </a:ext>
            </a:extLst>
          </p:cNvPr>
          <p:cNvSpPr/>
          <p:nvPr/>
        </p:nvSpPr>
        <p:spPr>
          <a:xfrm>
            <a:off x="874642" y="4188590"/>
            <a:ext cx="3955774" cy="1623391"/>
          </a:xfrm>
          <a:prstGeom prst="flowChartOffpage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download ICMR Specimen Referral Form</a:t>
            </a:r>
          </a:p>
        </p:txBody>
      </p:sp>
      <p:pic>
        <p:nvPicPr>
          <p:cNvPr id="4" name="Graphic 3" descr="Stopwatch">
            <a:extLst>
              <a:ext uri="{FF2B5EF4-FFF2-40B4-BE49-F238E27FC236}">
                <a16:creationId xmlns:a16="http://schemas.microsoft.com/office/drawing/2014/main" id="{EEC62BCE-C9D5-40F8-8909-D61394D74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821" y="562451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C04BB-E254-4157-BDED-3A174727EFB4}"/>
              </a:ext>
            </a:extLst>
          </p:cNvPr>
          <p:cNvSpPr txBox="1"/>
          <p:nvPr/>
        </p:nvSpPr>
        <p:spPr>
          <a:xfrm>
            <a:off x="2370481" y="6037230"/>
            <a:ext cx="252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</a:rPr>
              <a:t>Wait …. …..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93013-55C5-4F53-8784-24E4937EB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857" y="6029519"/>
            <a:ext cx="891025" cy="691855"/>
          </a:xfrm>
          <a:prstGeom prst="rect">
            <a:avLst/>
          </a:prstGeom>
          <a:effectLst>
            <a:reflection endPos="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  <p:bldP spid="1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5" name="Picture 56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1" y="1401859"/>
            <a:ext cx="3510845" cy="405428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05F9EA48-7CA6-4F22-9307-160E4E00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678" y="626165"/>
            <a:ext cx="3822661" cy="62318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i="1" dirty="0">
                <a:solidFill>
                  <a:srgbClr val="FFFFFF"/>
                </a:solidFill>
              </a:rPr>
              <a:t>Problem statement: </a:t>
            </a:r>
          </a:p>
          <a:p>
            <a:pPr marL="0" indent="0">
              <a:buNone/>
            </a:pPr>
            <a:endParaRPr lang="en-US" sz="2200" i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200" i="1" dirty="0">
                <a:solidFill>
                  <a:srgbClr val="FFFFFF"/>
                </a:solidFill>
              </a:rPr>
              <a:t>The Medical centers and collection centers do not have the real-time tracking application for queue status while waiting at the quarantined place for their turn to appear.</a:t>
            </a:r>
            <a:br>
              <a:rPr lang="en-US" sz="2200" dirty="0">
                <a:solidFill>
                  <a:srgbClr val="FFFFFF"/>
                </a:solidFill>
              </a:rPr>
            </a:br>
            <a:endParaRPr lang="en-IN" sz="2200" dirty="0">
              <a:solidFill>
                <a:srgbClr val="FFFFFF"/>
              </a:solidFill>
            </a:endParaRPr>
          </a:p>
        </p:txBody>
      </p:sp>
      <p:sp>
        <p:nvSpPr>
          <p:cNvPr id="66" name="Rectangle 58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</a:t>
            </a:r>
            <a:fld id="{19B51A1E-902D-48AF-9020-955120F399B6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news5thJune_edit_0">
            <a:hlinkClick r:id="" action="ppaction://media"/>
            <a:extLst>
              <a:ext uri="{FF2B5EF4-FFF2-40B4-BE49-F238E27FC236}">
                <a16:creationId xmlns:a16="http://schemas.microsoft.com/office/drawing/2014/main" id="{60504C67-62A8-4F5C-8E73-3823AF4479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9" y="626165"/>
            <a:ext cx="7397762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19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Image of digital blood sugar machine and an empty bottle of test strips turned on its side.">
            <a:extLst>
              <a:ext uri="{FF2B5EF4-FFF2-40B4-BE49-F238E27FC236}">
                <a16:creationId xmlns:a16="http://schemas.microsoft.com/office/drawing/2014/main" id="{F4941105-96AE-42F4-A7DC-B53030B853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291" y="136523"/>
            <a:ext cx="4708633" cy="6584952"/>
          </a:xfrm>
          <a:solidFill>
            <a:schemeClr val="bg2"/>
          </a:solidFill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BDBEA-2EB9-46A6-9498-C171B6423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 rot="5400000">
            <a:off x="6533480" y="-3786626"/>
            <a:ext cx="1073107" cy="10243932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54AEE-CBBA-41D9-960E-3119BC1B8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645243" y="-825279"/>
            <a:ext cx="4849583" cy="1024393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002923" y="1151890"/>
            <a:ext cx="3863221" cy="7200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2236304" y="2165131"/>
            <a:ext cx="9661405" cy="4242869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dirty="0" err="1"/>
              <a:t>WellnessQ</a:t>
            </a:r>
            <a:r>
              <a:rPr lang="en-US" dirty="0"/>
              <a:t> automates the queue into virtual one. </a:t>
            </a:r>
            <a:br>
              <a:rPr lang="en-US" dirty="0"/>
            </a:br>
            <a:r>
              <a:rPr lang="en-US" dirty="0"/>
              <a:t>Other category of health  department will get facilitated.</a:t>
            </a:r>
            <a:br>
              <a:rPr lang="en-US" dirty="0"/>
            </a:br>
            <a:r>
              <a:rPr lang="en-US" dirty="0"/>
              <a:t>Help in maintaining safe social distancing.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03E85DF-4216-4040-97E1-AA3CB74E39EF}"/>
              </a:ext>
            </a:extLst>
          </p:cNvPr>
          <p:cNvCxnSpPr/>
          <p:nvPr/>
        </p:nvCxnSpPr>
        <p:spPr>
          <a:xfrm>
            <a:off x="3180522" y="4234070"/>
            <a:ext cx="7374835" cy="1272208"/>
          </a:xfrm>
          <a:prstGeom prst="curvedConnector3">
            <a:avLst>
              <a:gd name="adj1" fmla="val 48652"/>
            </a:avLst>
          </a:prstGeom>
          <a:ln w="952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Graphic 13" descr="Marker">
            <a:extLst>
              <a:ext uri="{FF2B5EF4-FFF2-40B4-BE49-F238E27FC236}">
                <a16:creationId xmlns:a16="http://schemas.microsoft.com/office/drawing/2014/main" id="{79AFAF8C-91A6-4371-A3C0-0104CF126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8607" y="3483633"/>
            <a:ext cx="914400" cy="914400"/>
          </a:xfrm>
          <a:prstGeom prst="rect">
            <a:avLst/>
          </a:prstGeom>
        </p:spPr>
      </p:pic>
      <p:pic>
        <p:nvPicPr>
          <p:cNvPr id="15" name="Graphic 14" descr="Marker">
            <a:extLst>
              <a:ext uri="{FF2B5EF4-FFF2-40B4-BE49-F238E27FC236}">
                <a16:creationId xmlns:a16="http://schemas.microsoft.com/office/drawing/2014/main" id="{B1A02BEE-9181-48FC-AA6B-875F88675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2872" y="4748616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138F2-9AC6-4EF6-9CE8-6B4B8BF17F0A}"/>
              </a:ext>
            </a:extLst>
          </p:cNvPr>
          <p:cNvSpPr txBox="1"/>
          <p:nvPr/>
        </p:nvSpPr>
        <p:spPr>
          <a:xfrm>
            <a:off x="3419061" y="5633973"/>
            <a:ext cx="8388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Real time tracking of the people in Queue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14A05E56-209B-41B0-A655-2DC5B73D61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6804" y="4371998"/>
            <a:ext cx="1433516" cy="1399900"/>
          </a:xfrm>
          <a:prstGeom prst="rect">
            <a:avLst/>
          </a:prstGeom>
        </p:spPr>
      </p:pic>
      <p:pic>
        <p:nvPicPr>
          <p:cNvPr id="18" name="Graphic 17" descr="Heart with pulse">
            <a:extLst>
              <a:ext uri="{FF2B5EF4-FFF2-40B4-BE49-F238E27FC236}">
                <a16:creationId xmlns:a16="http://schemas.microsoft.com/office/drawing/2014/main" id="{94708598-22E3-47D5-9089-54F1C8A766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79813" y="4547332"/>
            <a:ext cx="457200" cy="481868"/>
          </a:xfrm>
          <a:prstGeom prst="rect">
            <a:avLst/>
          </a:prstGeom>
        </p:spPr>
      </p:pic>
      <p:sp>
        <p:nvSpPr>
          <p:cNvPr id="19" name="Octagon 18">
            <a:extLst>
              <a:ext uri="{FF2B5EF4-FFF2-40B4-BE49-F238E27FC236}">
                <a16:creationId xmlns:a16="http://schemas.microsoft.com/office/drawing/2014/main" id="{F441A0BC-FFC5-448C-A745-B7C335793D8B}"/>
              </a:ext>
            </a:extLst>
          </p:cNvPr>
          <p:cNvSpPr/>
          <p:nvPr/>
        </p:nvSpPr>
        <p:spPr>
          <a:xfrm>
            <a:off x="2515197" y="5072842"/>
            <a:ext cx="347472" cy="481868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highlight>
                  <a:srgbClr val="FFFF00"/>
                </a:highlight>
              </a:rPr>
              <a:t>9</a:t>
            </a:r>
          </a:p>
        </p:txBody>
      </p:sp>
      <p:pic>
        <p:nvPicPr>
          <p:cNvPr id="22" name="Graphic 21" descr="Direction">
            <a:extLst>
              <a:ext uri="{FF2B5EF4-FFF2-40B4-BE49-F238E27FC236}">
                <a16:creationId xmlns:a16="http://schemas.microsoft.com/office/drawing/2014/main" id="{35D9A480-8A91-488D-8D12-8967565F36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980771">
            <a:off x="5268126" y="3969778"/>
            <a:ext cx="914400" cy="914400"/>
          </a:xfrm>
          <a:prstGeom prst="rect">
            <a:avLst/>
          </a:prstGeom>
        </p:spPr>
      </p:pic>
      <p:pic>
        <p:nvPicPr>
          <p:cNvPr id="24" name="Graphic 23" descr="Direction">
            <a:extLst>
              <a:ext uri="{FF2B5EF4-FFF2-40B4-BE49-F238E27FC236}">
                <a16:creationId xmlns:a16="http://schemas.microsoft.com/office/drawing/2014/main" id="{BF53EB7F-C196-41F1-BD82-F5983B7A2A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347581">
            <a:off x="8519434" y="4966874"/>
            <a:ext cx="914400" cy="914400"/>
          </a:xfrm>
          <a:prstGeom prst="rect">
            <a:avLst/>
          </a:prstGeom>
        </p:spPr>
      </p:pic>
      <p:pic>
        <p:nvPicPr>
          <p:cNvPr id="26" name="Graphic 25" descr="Siren">
            <a:extLst>
              <a:ext uri="{FF2B5EF4-FFF2-40B4-BE49-F238E27FC236}">
                <a16:creationId xmlns:a16="http://schemas.microsoft.com/office/drawing/2014/main" id="{9C8C920C-B489-44D3-82E8-E023D2D4F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6843" y="3946132"/>
            <a:ext cx="914400" cy="914400"/>
          </a:xfrm>
          <a:prstGeom prst="rect">
            <a:avLst/>
          </a:prstGeom>
        </p:spPr>
      </p:pic>
      <p:pic>
        <p:nvPicPr>
          <p:cNvPr id="27" name="Graphic 26" descr="Smart Phone">
            <a:extLst>
              <a:ext uri="{FF2B5EF4-FFF2-40B4-BE49-F238E27FC236}">
                <a16:creationId xmlns:a16="http://schemas.microsoft.com/office/drawing/2014/main" id="{A5213E18-1826-44DE-9A70-5E2184F92A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8730" y="4471502"/>
            <a:ext cx="826554" cy="721694"/>
          </a:xfrm>
          <a:prstGeom prst="rect">
            <a:avLst/>
          </a:prstGeom>
        </p:spPr>
      </p:pic>
      <p:sp>
        <p:nvSpPr>
          <p:cNvPr id="28" name="Octagon 27">
            <a:extLst>
              <a:ext uri="{FF2B5EF4-FFF2-40B4-BE49-F238E27FC236}">
                <a16:creationId xmlns:a16="http://schemas.microsoft.com/office/drawing/2014/main" id="{C887F8EF-8219-4538-8F68-D5A9566DC782}"/>
              </a:ext>
            </a:extLst>
          </p:cNvPr>
          <p:cNvSpPr/>
          <p:nvPr/>
        </p:nvSpPr>
        <p:spPr>
          <a:xfrm>
            <a:off x="9268271" y="4828368"/>
            <a:ext cx="347472" cy="200832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highlight>
                  <a:srgbClr val="FFFF00"/>
                </a:highlight>
              </a:rPr>
              <a:t>3</a:t>
            </a:r>
          </a:p>
        </p:txBody>
      </p:sp>
      <p:pic>
        <p:nvPicPr>
          <p:cNvPr id="29" name="Graphic 28" descr="Man with cane">
            <a:extLst>
              <a:ext uri="{FF2B5EF4-FFF2-40B4-BE49-F238E27FC236}">
                <a16:creationId xmlns:a16="http://schemas.microsoft.com/office/drawing/2014/main" id="{41F83B1D-1B4E-4424-93EF-55FF835C72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11775" y="4625463"/>
            <a:ext cx="914400" cy="914400"/>
          </a:xfrm>
          <a:prstGeom prst="rect">
            <a:avLst/>
          </a:prstGeom>
        </p:spPr>
      </p:pic>
      <p:pic>
        <p:nvPicPr>
          <p:cNvPr id="30" name="Graphic 29" descr="Walk">
            <a:extLst>
              <a:ext uri="{FF2B5EF4-FFF2-40B4-BE49-F238E27FC236}">
                <a16:creationId xmlns:a16="http://schemas.microsoft.com/office/drawing/2014/main" id="{0B58D34A-4D1D-48C3-A35B-A7CC56FEE9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85494" y="3379664"/>
            <a:ext cx="914400" cy="914400"/>
          </a:xfrm>
          <a:prstGeom prst="rect">
            <a:avLst/>
          </a:prstGeom>
        </p:spPr>
      </p:pic>
      <p:pic>
        <p:nvPicPr>
          <p:cNvPr id="31" name="Graphic 30" descr="Man with kid">
            <a:extLst>
              <a:ext uri="{FF2B5EF4-FFF2-40B4-BE49-F238E27FC236}">
                <a16:creationId xmlns:a16="http://schemas.microsoft.com/office/drawing/2014/main" id="{7F147C15-0BCD-40BE-8034-9DA6033D30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0675" y="3630252"/>
            <a:ext cx="914400" cy="914400"/>
          </a:xfrm>
          <a:prstGeom prst="rect">
            <a:avLst/>
          </a:prstGeom>
        </p:spPr>
      </p:pic>
      <p:pic>
        <p:nvPicPr>
          <p:cNvPr id="32" name="Graphic 31" descr="Person in wheelchair">
            <a:extLst>
              <a:ext uri="{FF2B5EF4-FFF2-40B4-BE49-F238E27FC236}">
                <a16:creationId xmlns:a16="http://schemas.microsoft.com/office/drawing/2014/main" id="{43A7C8EC-7B1A-4257-96BC-F41CE98C88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57139" y="3406589"/>
            <a:ext cx="914400" cy="914400"/>
          </a:xfrm>
          <a:prstGeom prst="rect">
            <a:avLst/>
          </a:prstGeom>
        </p:spPr>
      </p:pic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C298DBBB-4A57-40D1-9700-4A302D5047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10593" y="4382800"/>
            <a:ext cx="914400" cy="914400"/>
          </a:xfrm>
          <a:prstGeom prst="rect">
            <a:avLst/>
          </a:prstGeom>
        </p:spPr>
      </p:pic>
      <p:pic>
        <p:nvPicPr>
          <p:cNvPr id="35" name="Graphic 34" descr="Smart Phone">
            <a:extLst>
              <a:ext uri="{FF2B5EF4-FFF2-40B4-BE49-F238E27FC236}">
                <a16:creationId xmlns:a16="http://schemas.microsoft.com/office/drawing/2014/main" id="{579ACA77-BD4D-4E92-AE80-983E8F2B5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6657" y="3502942"/>
            <a:ext cx="826554" cy="721694"/>
          </a:xfrm>
          <a:prstGeom prst="rect">
            <a:avLst/>
          </a:prstGeom>
        </p:spPr>
      </p:pic>
      <p:sp>
        <p:nvSpPr>
          <p:cNvPr id="36" name="Octagon 35">
            <a:extLst>
              <a:ext uri="{FF2B5EF4-FFF2-40B4-BE49-F238E27FC236}">
                <a16:creationId xmlns:a16="http://schemas.microsoft.com/office/drawing/2014/main" id="{C6CE6453-EE31-40C6-AF7C-D9CDB1CD6B5F}"/>
              </a:ext>
            </a:extLst>
          </p:cNvPr>
          <p:cNvSpPr/>
          <p:nvPr/>
        </p:nvSpPr>
        <p:spPr>
          <a:xfrm>
            <a:off x="4501663" y="3769017"/>
            <a:ext cx="347472" cy="200832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highlight>
                  <a:srgbClr val="FFFF00"/>
                </a:highlight>
              </a:rPr>
              <a:t>7</a:t>
            </a:r>
          </a:p>
        </p:txBody>
      </p:sp>
      <p:pic>
        <p:nvPicPr>
          <p:cNvPr id="37" name="Graphic 36" descr="Smart Phone">
            <a:extLst>
              <a:ext uri="{FF2B5EF4-FFF2-40B4-BE49-F238E27FC236}">
                <a16:creationId xmlns:a16="http://schemas.microsoft.com/office/drawing/2014/main" id="{AC090550-F3BB-4FAD-A4F5-05E19E0F8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7198" y="4440530"/>
            <a:ext cx="826554" cy="721694"/>
          </a:xfrm>
          <a:prstGeom prst="rect">
            <a:avLst/>
          </a:prstGeom>
        </p:spPr>
      </p:pic>
      <p:sp>
        <p:nvSpPr>
          <p:cNvPr id="39" name="Octagon 38">
            <a:extLst>
              <a:ext uri="{FF2B5EF4-FFF2-40B4-BE49-F238E27FC236}">
                <a16:creationId xmlns:a16="http://schemas.microsoft.com/office/drawing/2014/main" id="{91791A4F-D992-495A-95E8-0FB33E0ED539}"/>
              </a:ext>
            </a:extLst>
          </p:cNvPr>
          <p:cNvSpPr/>
          <p:nvPr/>
        </p:nvSpPr>
        <p:spPr>
          <a:xfrm>
            <a:off x="7597830" y="4727952"/>
            <a:ext cx="347472" cy="200832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highlight>
                  <a:srgbClr val="FFFF00"/>
                </a:highlight>
              </a:rPr>
              <a:t>4</a:t>
            </a:r>
          </a:p>
        </p:txBody>
      </p:sp>
      <p:pic>
        <p:nvPicPr>
          <p:cNvPr id="40" name="Graphic 39" descr="Smart Phone">
            <a:extLst>
              <a:ext uri="{FF2B5EF4-FFF2-40B4-BE49-F238E27FC236}">
                <a16:creationId xmlns:a16="http://schemas.microsoft.com/office/drawing/2014/main" id="{C563E2DF-12A3-483E-8F9E-AD85FF831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4609" y="3668566"/>
            <a:ext cx="826554" cy="721694"/>
          </a:xfrm>
          <a:prstGeom prst="rect">
            <a:avLst/>
          </a:prstGeom>
        </p:spPr>
      </p:pic>
      <p:sp>
        <p:nvSpPr>
          <p:cNvPr id="42" name="Octagon 41">
            <a:extLst>
              <a:ext uri="{FF2B5EF4-FFF2-40B4-BE49-F238E27FC236}">
                <a16:creationId xmlns:a16="http://schemas.microsoft.com/office/drawing/2014/main" id="{28C6CF0E-5057-4D32-A97A-559CF0DA8C5A}"/>
              </a:ext>
            </a:extLst>
          </p:cNvPr>
          <p:cNvSpPr/>
          <p:nvPr/>
        </p:nvSpPr>
        <p:spPr>
          <a:xfrm>
            <a:off x="6584150" y="3957648"/>
            <a:ext cx="347472" cy="200832"/>
          </a:xfrm>
          <a:prstGeom prst="oc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highlight>
                  <a:srgbClr val="FFFF00"/>
                </a:highligh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9795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565370-679C-4AD6-830E-F5B3EDD3A67A}"/>
              </a:ext>
            </a:extLst>
          </p:cNvPr>
          <p:cNvSpPr/>
          <p:nvPr/>
        </p:nvSpPr>
        <p:spPr>
          <a:xfrm>
            <a:off x="6801051" y="1717703"/>
            <a:ext cx="4685898" cy="2242389"/>
          </a:xfrm>
          <a:prstGeom prst="roundRect">
            <a:avLst/>
          </a:prstGeom>
          <a:solidFill>
            <a:srgbClr val="00B05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1E1BD934-2460-452D-9224-36B7ACE38329}"/>
              </a:ext>
            </a:extLst>
          </p:cNvPr>
          <p:cNvSpPr/>
          <p:nvPr/>
        </p:nvSpPr>
        <p:spPr>
          <a:xfrm>
            <a:off x="7399099" y="4156161"/>
            <a:ext cx="3210227" cy="2602790"/>
          </a:xfrm>
          <a:prstGeom prst="ca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89B957-225C-49F5-B450-2B99EA4514A8}"/>
              </a:ext>
            </a:extLst>
          </p:cNvPr>
          <p:cNvSpPr/>
          <p:nvPr/>
        </p:nvSpPr>
        <p:spPr>
          <a:xfrm>
            <a:off x="7535486" y="5617490"/>
            <a:ext cx="1302026" cy="46725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Doctor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501A6E2-ACF2-4CCB-ADD8-DAA40704A979}"/>
              </a:ext>
            </a:extLst>
          </p:cNvPr>
          <p:cNvSpPr/>
          <p:nvPr/>
        </p:nvSpPr>
        <p:spPr>
          <a:xfrm>
            <a:off x="9212200" y="5596781"/>
            <a:ext cx="1302026" cy="46725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Patient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4C20AF3-9C80-43C2-A883-9AE33625F36D}"/>
              </a:ext>
            </a:extLst>
          </p:cNvPr>
          <p:cNvSpPr/>
          <p:nvPr/>
        </p:nvSpPr>
        <p:spPr>
          <a:xfrm>
            <a:off x="8233196" y="6177940"/>
            <a:ext cx="1630017" cy="4672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Department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D575D-2AD2-42D2-859A-A3B2255C64E1}"/>
              </a:ext>
            </a:extLst>
          </p:cNvPr>
          <p:cNvSpPr txBox="1"/>
          <p:nvPr/>
        </p:nvSpPr>
        <p:spPr>
          <a:xfrm>
            <a:off x="7641598" y="4942323"/>
            <a:ext cx="271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MongoDB Atlas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66894F-AF78-41BC-B50C-AC5E3F2A5254}"/>
              </a:ext>
            </a:extLst>
          </p:cNvPr>
          <p:cNvSpPr txBox="1"/>
          <p:nvPr/>
        </p:nvSpPr>
        <p:spPr>
          <a:xfrm>
            <a:off x="7095453" y="2520057"/>
            <a:ext cx="431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Spring Boot backend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C7D54F43-0BC9-4C72-854E-7391BDB19E07}"/>
              </a:ext>
            </a:extLst>
          </p:cNvPr>
          <p:cNvSpPr/>
          <p:nvPr/>
        </p:nvSpPr>
        <p:spPr>
          <a:xfrm>
            <a:off x="6092408" y="645315"/>
            <a:ext cx="523532" cy="5914336"/>
          </a:xfrm>
          <a:prstGeom prst="flowChartProcess">
            <a:avLst/>
          </a:prstGeom>
          <a:solidFill>
            <a:srgbClr val="0070C0">
              <a:alpha val="81000"/>
            </a:srgbClr>
          </a:solidFill>
          <a:ln>
            <a:solidFill>
              <a:srgbClr val="FFFF0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  <a:p>
            <a:pPr algn="ctr"/>
            <a:r>
              <a:rPr lang="en-IN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</a:p>
          <a:p>
            <a:pPr algn="ctr"/>
            <a:r>
              <a:rPr lang="en-IN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</a:p>
          <a:p>
            <a:pPr algn="ctr"/>
            <a:r>
              <a:rPr lang="en-IN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</a:p>
          <a:p>
            <a:pPr algn="ctr"/>
            <a:r>
              <a:rPr lang="en-IN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B428B3-A040-4FBF-8AFF-C481E8B82B7F}"/>
              </a:ext>
            </a:extLst>
          </p:cNvPr>
          <p:cNvSpPr txBox="1"/>
          <p:nvPr/>
        </p:nvSpPr>
        <p:spPr>
          <a:xfrm>
            <a:off x="6987496" y="558161"/>
            <a:ext cx="4313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Cloud Foundry Application</a:t>
            </a:r>
          </a:p>
        </p:txBody>
      </p:sp>
      <p:pic>
        <p:nvPicPr>
          <p:cNvPr id="33" name="Graphic 32" descr="Man with cane">
            <a:extLst>
              <a:ext uri="{FF2B5EF4-FFF2-40B4-BE49-F238E27FC236}">
                <a16:creationId xmlns:a16="http://schemas.microsoft.com/office/drawing/2014/main" id="{86EEA9DC-7A31-4E23-9C49-6E597FEC1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535" y="2128877"/>
            <a:ext cx="914400" cy="914400"/>
          </a:xfrm>
          <a:prstGeom prst="rect">
            <a:avLst/>
          </a:prstGeom>
        </p:spPr>
      </p:pic>
      <p:pic>
        <p:nvPicPr>
          <p:cNvPr id="35" name="Graphic 34" descr="Person in wheelchair">
            <a:extLst>
              <a:ext uri="{FF2B5EF4-FFF2-40B4-BE49-F238E27FC236}">
                <a16:creationId xmlns:a16="http://schemas.microsoft.com/office/drawing/2014/main" id="{692E0B5B-6E5A-4475-8131-BF9AA2E30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948" y="5288887"/>
            <a:ext cx="914400" cy="914400"/>
          </a:xfrm>
          <a:prstGeom prst="rect">
            <a:avLst/>
          </a:prstGeom>
        </p:spPr>
      </p:pic>
      <p:pic>
        <p:nvPicPr>
          <p:cNvPr id="37" name="Graphic 36" descr="Man">
            <a:extLst>
              <a:ext uri="{FF2B5EF4-FFF2-40B4-BE49-F238E27FC236}">
                <a16:creationId xmlns:a16="http://schemas.microsoft.com/office/drawing/2014/main" id="{E2843A45-EDCE-44E3-801A-CE529C739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535" y="746072"/>
            <a:ext cx="914400" cy="914400"/>
          </a:xfrm>
          <a:prstGeom prst="rect">
            <a:avLst/>
          </a:prstGeom>
        </p:spPr>
      </p:pic>
      <p:pic>
        <p:nvPicPr>
          <p:cNvPr id="39" name="Graphic 38" descr="Man with kid">
            <a:extLst>
              <a:ext uri="{FF2B5EF4-FFF2-40B4-BE49-F238E27FC236}">
                <a16:creationId xmlns:a16="http://schemas.microsoft.com/office/drawing/2014/main" id="{4018989B-2E50-48A9-A25D-03C73261C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760" y="3613039"/>
            <a:ext cx="914400" cy="914400"/>
          </a:xfrm>
          <a:prstGeom prst="rect">
            <a:avLst/>
          </a:prstGeom>
        </p:spPr>
      </p:pic>
      <p:pic>
        <p:nvPicPr>
          <p:cNvPr id="41" name="Graphic 40" descr="Smart Phone">
            <a:extLst>
              <a:ext uri="{FF2B5EF4-FFF2-40B4-BE49-F238E27FC236}">
                <a16:creationId xmlns:a16="http://schemas.microsoft.com/office/drawing/2014/main" id="{8254258E-D4FF-42C8-8881-39A4B428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5224" y="746072"/>
            <a:ext cx="914400" cy="914400"/>
          </a:xfrm>
          <a:prstGeom prst="rect">
            <a:avLst/>
          </a:prstGeom>
        </p:spPr>
      </p:pic>
      <p:pic>
        <p:nvPicPr>
          <p:cNvPr id="42" name="Graphic 41" descr="Smart Phone">
            <a:extLst>
              <a:ext uri="{FF2B5EF4-FFF2-40B4-BE49-F238E27FC236}">
                <a16:creationId xmlns:a16="http://schemas.microsoft.com/office/drawing/2014/main" id="{0A448090-6686-44D7-A9B4-19F8B5D49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774" y="2179555"/>
            <a:ext cx="914400" cy="914400"/>
          </a:xfrm>
          <a:prstGeom prst="rect">
            <a:avLst/>
          </a:prstGeom>
        </p:spPr>
      </p:pic>
      <p:pic>
        <p:nvPicPr>
          <p:cNvPr id="43" name="Graphic 42" descr="Smart Phone">
            <a:extLst>
              <a:ext uri="{FF2B5EF4-FFF2-40B4-BE49-F238E27FC236}">
                <a16:creationId xmlns:a16="http://schemas.microsoft.com/office/drawing/2014/main" id="{B105E7CF-6DC3-4CEE-91A7-9EA9A7830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8688" y="3613038"/>
            <a:ext cx="914400" cy="914400"/>
          </a:xfrm>
          <a:prstGeom prst="rect">
            <a:avLst/>
          </a:prstGeom>
        </p:spPr>
      </p:pic>
      <p:pic>
        <p:nvPicPr>
          <p:cNvPr id="44" name="Graphic 43" descr="Smart Phone">
            <a:extLst>
              <a:ext uri="{FF2B5EF4-FFF2-40B4-BE49-F238E27FC236}">
                <a16:creationId xmlns:a16="http://schemas.microsoft.com/office/drawing/2014/main" id="{5E9A7C3D-60FD-458B-A3B9-1CA996F10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3114" y="5229376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F401FD-7275-4260-AAB2-E5B85FBC96EF}"/>
              </a:ext>
            </a:extLst>
          </p:cNvPr>
          <p:cNvSpPr txBox="1"/>
          <p:nvPr/>
        </p:nvSpPr>
        <p:spPr>
          <a:xfrm>
            <a:off x="1427016" y="1018606"/>
            <a:ext cx="9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EC1298-7B2A-4E1F-9432-D806A647D35B}"/>
              </a:ext>
            </a:extLst>
          </p:cNvPr>
          <p:cNvSpPr txBox="1"/>
          <p:nvPr/>
        </p:nvSpPr>
        <p:spPr>
          <a:xfrm>
            <a:off x="1402591" y="2421920"/>
            <a:ext cx="13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AFACE4-DFF6-467C-80D5-5FB91897E89C}"/>
              </a:ext>
            </a:extLst>
          </p:cNvPr>
          <p:cNvSpPr txBox="1"/>
          <p:nvPr/>
        </p:nvSpPr>
        <p:spPr>
          <a:xfrm>
            <a:off x="1381728" y="3885159"/>
            <a:ext cx="10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09975F-9B97-4E5B-A232-DBFDE9180192}"/>
              </a:ext>
            </a:extLst>
          </p:cNvPr>
          <p:cNvSpPr txBox="1"/>
          <p:nvPr/>
        </p:nvSpPr>
        <p:spPr>
          <a:xfrm>
            <a:off x="1361156" y="5497094"/>
            <a:ext cx="18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6138B0-93DC-460D-AE41-67D2B74C31EC}"/>
              </a:ext>
            </a:extLst>
          </p:cNvPr>
          <p:cNvSpPr txBox="1"/>
          <p:nvPr/>
        </p:nvSpPr>
        <p:spPr>
          <a:xfrm>
            <a:off x="546652" y="178904"/>
            <a:ext cx="16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Queue Tokens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218C013-BBBE-48EA-8592-2F8A4544A10F}"/>
              </a:ext>
            </a:extLst>
          </p:cNvPr>
          <p:cNvCxnSpPr>
            <a:cxnSpLocks/>
          </p:cNvCxnSpPr>
          <p:nvPr/>
        </p:nvCxnSpPr>
        <p:spPr>
          <a:xfrm flipV="1">
            <a:off x="8581351" y="3241580"/>
            <a:ext cx="0" cy="1298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2D7DB0-3B3F-4370-B146-667559D97290}"/>
              </a:ext>
            </a:extLst>
          </p:cNvPr>
          <p:cNvCxnSpPr>
            <a:cxnSpLocks/>
          </p:cNvCxnSpPr>
          <p:nvPr/>
        </p:nvCxnSpPr>
        <p:spPr>
          <a:xfrm>
            <a:off x="9251957" y="3373684"/>
            <a:ext cx="0" cy="11978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679DC6F-8DF3-4A69-904D-8CD0021E2187}"/>
              </a:ext>
            </a:extLst>
          </p:cNvPr>
          <p:cNvSpPr txBox="1"/>
          <p:nvPr/>
        </p:nvSpPr>
        <p:spPr>
          <a:xfrm>
            <a:off x="8233196" y="2091509"/>
            <a:ext cx="145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5">
                    <a:lumMod val="50000"/>
                  </a:schemeClr>
                </a:solidFill>
              </a:rPr>
              <a:t>&lt;Rest APIs&gt;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07C35B-562C-41FE-A2B1-2F8CC2750807}"/>
              </a:ext>
            </a:extLst>
          </p:cNvPr>
          <p:cNvSpPr txBox="1"/>
          <p:nvPr/>
        </p:nvSpPr>
        <p:spPr>
          <a:xfrm>
            <a:off x="1152550" y="6190318"/>
            <a:ext cx="114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Users</a:t>
            </a:r>
          </a:p>
        </p:txBody>
      </p:sp>
      <p:pic>
        <p:nvPicPr>
          <p:cNvPr id="1028" name="Picture 4" descr="Trademarks">
            <a:extLst>
              <a:ext uri="{FF2B5EF4-FFF2-40B4-BE49-F238E27FC236}">
                <a16:creationId xmlns:a16="http://schemas.microsoft.com/office/drawing/2014/main" id="{0CEE5FE9-7338-47BD-8876-1A74DE63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336" y="3241580"/>
            <a:ext cx="562938" cy="50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A103CB-9D04-40EF-B0A0-1EDA880CE5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165" y="810673"/>
            <a:ext cx="733640" cy="597725"/>
          </a:xfrm>
          <a:prstGeom prst="rect">
            <a:avLst/>
          </a:prstGeom>
        </p:spPr>
      </p:pic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E471A1-A0AE-4CEB-9135-81592FD838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076" y="4885446"/>
            <a:ext cx="426797" cy="51789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F7097A-F241-454E-841F-95F8559756A3}"/>
              </a:ext>
            </a:extLst>
          </p:cNvPr>
          <p:cNvSpPr/>
          <p:nvPr/>
        </p:nvSpPr>
        <p:spPr>
          <a:xfrm>
            <a:off x="2131656" y="746073"/>
            <a:ext cx="3358451" cy="5773997"/>
          </a:xfrm>
          <a:prstGeom prst="roundRect">
            <a:avLst/>
          </a:prstGeom>
          <a:solidFill>
            <a:srgbClr val="00E266">
              <a:alpha val="68000"/>
            </a:srgb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5E2785-4BBC-4D8E-B75B-912932C5DAA6}"/>
              </a:ext>
            </a:extLst>
          </p:cNvPr>
          <p:cNvSpPr txBox="1"/>
          <p:nvPr/>
        </p:nvSpPr>
        <p:spPr>
          <a:xfrm>
            <a:off x="2500157" y="967974"/>
            <a:ext cx="2101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 Native Application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53EDED-A328-4653-A10A-058411437504}"/>
              </a:ext>
            </a:extLst>
          </p:cNvPr>
          <p:cNvSpPr txBox="1"/>
          <p:nvPr/>
        </p:nvSpPr>
        <p:spPr>
          <a:xfrm>
            <a:off x="2313073" y="2586077"/>
            <a:ext cx="2859812" cy="369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IBM cloud push notification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C830DF-8F97-4906-90EC-FEB7127D4EA3}"/>
              </a:ext>
            </a:extLst>
          </p:cNvPr>
          <p:cNvSpPr txBox="1"/>
          <p:nvPr/>
        </p:nvSpPr>
        <p:spPr>
          <a:xfrm>
            <a:off x="2313073" y="3056914"/>
            <a:ext cx="2571963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Google  map</a:t>
            </a:r>
          </a:p>
        </p:txBody>
      </p:sp>
      <p:pic>
        <p:nvPicPr>
          <p:cNvPr id="55" name="Picture 54" descr="A picture containing clock&#10;&#10;Description automatically generated">
            <a:extLst>
              <a:ext uri="{FF2B5EF4-FFF2-40B4-BE49-F238E27FC236}">
                <a16:creationId xmlns:a16="http://schemas.microsoft.com/office/drawing/2014/main" id="{E7C2F475-442E-46F0-ADBB-DF13B3CA07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11" y="4581639"/>
            <a:ext cx="1989026" cy="150310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B94F2C1-7350-41DF-A6FE-CA6F29C0BAB5}"/>
              </a:ext>
            </a:extLst>
          </p:cNvPr>
          <p:cNvSpPr txBox="1"/>
          <p:nvPr/>
        </p:nvSpPr>
        <p:spPr>
          <a:xfrm>
            <a:off x="2321538" y="3603266"/>
            <a:ext cx="991670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FCM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EE58B6-695A-4E2B-8266-BB081416D4EF}"/>
              </a:ext>
            </a:extLst>
          </p:cNvPr>
          <p:cNvCxnSpPr>
            <a:cxnSpLocks/>
          </p:cNvCxnSpPr>
          <p:nvPr/>
        </p:nvCxnSpPr>
        <p:spPr>
          <a:xfrm flipH="1">
            <a:off x="4796689" y="4156161"/>
            <a:ext cx="12938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5A5883-34DD-4D68-A7D7-B93733C8D3A4}"/>
              </a:ext>
            </a:extLst>
          </p:cNvPr>
          <p:cNvCxnSpPr>
            <a:cxnSpLocks/>
          </p:cNvCxnSpPr>
          <p:nvPr/>
        </p:nvCxnSpPr>
        <p:spPr>
          <a:xfrm flipV="1">
            <a:off x="4796689" y="3801944"/>
            <a:ext cx="1333757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4471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rial image of table with medical instruments, medicine, a clipboard, and other medical equipment">
            <a:extLst>
              <a:ext uri="{FF2B5EF4-FFF2-40B4-BE49-F238E27FC236}">
                <a16:creationId xmlns:a16="http://schemas.microsoft.com/office/drawing/2014/main" id="{0A756A3F-0F08-4577-8E72-1E643EFB0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2B1C5-78F6-4A28-8883-7C500ADCB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28363" y="595778"/>
            <a:ext cx="6584950" cy="56664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D5E33D6-D847-4F4C-BA8B-75CB853F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6B57BC-723E-4375-B59C-349825E1F905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722131" y="275189"/>
            <a:ext cx="5085650" cy="1870007"/>
          </a:xfrm>
        </p:spPr>
        <p:txBody>
          <a:bodyPr>
            <a:normAutofit fontScale="90000"/>
          </a:bodyPr>
          <a:lstStyle/>
          <a:p>
            <a:r>
              <a:rPr lang="en-US" dirty="0"/>
              <a:t>Android Native App</a:t>
            </a:r>
            <a:br>
              <a:rPr lang="en-US" dirty="0"/>
            </a:br>
            <a:r>
              <a:rPr lang="en-US" dirty="0"/>
              <a:t>Demo Video</a:t>
            </a:r>
            <a:br>
              <a:rPr lang="en-US" dirty="0"/>
            </a:br>
            <a:endParaRPr lang="en-US" dirty="0"/>
          </a:p>
        </p:txBody>
      </p:sp>
      <p:pic>
        <p:nvPicPr>
          <p:cNvPr id="3" name="appdemovideo">
            <a:hlinkClick r:id="" action="ppaction://media"/>
            <a:extLst>
              <a:ext uri="{FF2B5EF4-FFF2-40B4-BE49-F238E27FC236}">
                <a16:creationId xmlns:a16="http://schemas.microsoft.com/office/drawing/2014/main" id="{00DA8987-CC1F-45DF-8FBD-53ED01942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876" y="178435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50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D88757-6D69-4E3D-B261-AA28D84A9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239038" y="1092799"/>
            <a:ext cx="3319671" cy="539694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3E69F-BFE1-4BD7-808B-CB2E8412E860}"/>
              </a:ext>
            </a:extLst>
          </p:cNvPr>
          <p:cNvSpPr/>
          <p:nvPr/>
        </p:nvSpPr>
        <p:spPr>
          <a:xfrm>
            <a:off x="3760915" y="3176056"/>
            <a:ext cx="4275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is Next?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813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rial image of laptop computer keyboard and an arm resting on the table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6641052" y="136525"/>
            <a:ext cx="4313008" cy="658495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4C820F-048F-4850-8903-A21A50941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7290709" y="3742070"/>
            <a:ext cx="3863221" cy="1867892"/>
          </a:xfrm>
        </p:spPr>
        <p:txBody>
          <a:bodyPr/>
          <a:lstStyle/>
          <a:p>
            <a:r>
              <a:rPr lang="en-US" dirty="0"/>
              <a:t>Certificate of confirmation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9</a:t>
            </a:fld>
            <a:endParaRPr lang="en-US" b="1" i="1" dirty="0"/>
          </a:p>
        </p:txBody>
      </p:sp>
      <p:pic>
        <p:nvPicPr>
          <p:cNvPr id="16" name="Picture Placeholder 15" descr="A close up of a sign&#10;&#10;Description automatically generated">
            <a:extLst>
              <a:ext uri="{FF2B5EF4-FFF2-40B4-BE49-F238E27FC236}">
                <a16:creationId xmlns:a16="http://schemas.microsoft.com/office/drawing/2014/main" id="{0DF46D82-639F-49BE-B265-07E1AC1683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r="7669"/>
          <a:stretch>
            <a:fillRect/>
          </a:stretch>
        </p:blipFill>
        <p:spPr>
          <a:xfrm>
            <a:off x="0" y="937513"/>
            <a:ext cx="5703889" cy="432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01020E-4209-4E30-84CA-AC5864D64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2979209" y="3447031"/>
            <a:ext cx="467820" cy="6081067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DE0B27-2D36-4CCE-9519-5A4018BF57A6}"/>
              </a:ext>
            </a:extLst>
          </p:cNvPr>
          <p:cNvSpPr txBox="1"/>
          <p:nvPr/>
        </p:nvSpPr>
        <p:spPr>
          <a:xfrm>
            <a:off x="747725" y="6308079"/>
            <a:ext cx="4930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Extended Feature Of </a:t>
            </a:r>
            <a:r>
              <a:rPr lang="en-IN" sz="2400" dirty="0" err="1">
                <a:solidFill>
                  <a:schemeClr val="bg1"/>
                </a:solidFill>
              </a:rPr>
              <a:t>WellnessQ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FD7CB2-635B-4019-9467-2CD16DBDA539}"/>
              </a:ext>
            </a:extLst>
          </p:cNvPr>
          <p:cNvSpPr/>
          <p:nvPr/>
        </p:nvSpPr>
        <p:spPr>
          <a:xfrm>
            <a:off x="3607905" y="1411357"/>
            <a:ext cx="2196548" cy="384615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04E1568-C0E0-40FF-9C51-EF7BB2BC4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85" y="569843"/>
            <a:ext cx="3234724" cy="3172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2EBFAB-68A6-453F-90A1-BE40C2EA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572" y="6009992"/>
            <a:ext cx="758843" cy="711483"/>
          </a:xfrm>
          <a:prstGeom prst="rect">
            <a:avLst/>
          </a:prstGeom>
          <a:effectLst>
            <a:reflection endPos="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7816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4540</TotalTime>
  <Words>269</Words>
  <Application>Microsoft Office PowerPoint</Application>
  <PresentationFormat>Widescreen</PresentationFormat>
  <Paragraphs>91</Paragraphs>
  <Slides>11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Binary Nova Team</vt:lpstr>
      <vt:lpstr>Wellness Queue</vt:lpstr>
      <vt:lpstr>About Existing Procedure</vt:lpstr>
      <vt:lpstr>The Problem</vt:lpstr>
      <vt:lpstr>Solution</vt:lpstr>
      <vt:lpstr>PowerPoint Presentation</vt:lpstr>
      <vt:lpstr>Android Native App Demo Video </vt:lpstr>
      <vt:lpstr>PowerPoint Presentation</vt:lpstr>
      <vt:lpstr>Certificate of confirmation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Wellness Queue</dc:title>
  <dc:creator>Ananya Stitipragyan</dc:creator>
  <cp:lastModifiedBy>Ananya Stitipragyan</cp:lastModifiedBy>
  <cp:revision>237</cp:revision>
  <dcterms:created xsi:type="dcterms:W3CDTF">2020-06-03T07:12:00Z</dcterms:created>
  <dcterms:modified xsi:type="dcterms:W3CDTF">2020-06-17T19:08:43Z</dcterms:modified>
</cp:coreProperties>
</file>